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4" r:id="rId9"/>
    <p:sldId id="265" r:id="rId10"/>
    <p:sldId id="266" r:id="rId11"/>
    <p:sldId id="268" r:id="rId12"/>
    <p:sldId id="262" r:id="rId13"/>
    <p:sldId id="263" r:id="rId14"/>
  </p:sldIdLst>
  <p:sldSz cx="9144000" cy="5143500" type="screen16x9"/>
  <p:notesSz cx="5143500" cy="9144000"/>
  <p:embeddedFontLst>
    <p:embeddedFont>
      <p:font typeface="Patrick Hand" panose="020F0502020204030204" pitchFamily="2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10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9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0023" y="1699989"/>
            <a:ext cx="4634954" cy="771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POCSO's Paradox: When Child Protection Law Erases Adolescent Agency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40023" y="2702793"/>
            <a:ext cx="4634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critical examination for legal professionals on how the Protection of Children from Sexual Offences Act, 2012 and surrounding policies can harm the very adolescents it seeks to protect.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69023" y="438522"/>
            <a:ext cx="4634954" cy="367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Core Tension</a:t>
            </a:r>
            <a:endParaRPr lang="en-US" sz="2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9023" y="1016422"/>
            <a:ext cx="4634954" cy="10595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211315" y="1182514"/>
            <a:ext cx="4226570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What the Law Does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4211315" y="1450404"/>
            <a:ext cx="4226570" cy="45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POCSO Act (2012) criminalizes </a:t>
            </a:r>
            <a:r>
              <a:rPr lang="en-US" sz="115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all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sexual contact with anyone under 18, regardless of consent, intent, or the nature of the relationship.</a:t>
            </a:r>
            <a:endParaRPr lang="en-US" sz="11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9023" y="2216051"/>
            <a:ext cx="4634954" cy="10595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11315" y="2382143"/>
            <a:ext cx="4226570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What the Law Ignores</a:t>
            </a:r>
            <a:endParaRPr lang="en-US" sz="1150" dirty="0"/>
          </a:p>
        </p:txBody>
      </p:sp>
      <p:sp>
        <p:nvSpPr>
          <p:cNvPr id="9" name="Text 4"/>
          <p:cNvSpPr/>
          <p:nvPr/>
        </p:nvSpPr>
        <p:spPr>
          <a:xfrm>
            <a:off x="4211315" y="2650034"/>
            <a:ext cx="4226570" cy="45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An age of consent fixed at 18 treats all adolescents as categorically incapable of consent — erasing the developmental realities of 16- and 17-year-olds.</a:t>
            </a:r>
            <a:endParaRPr lang="en-US" sz="11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9023" y="3415680"/>
            <a:ext cx="4634954" cy="128922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211315" y="3581772"/>
            <a:ext cx="4226570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Paradox</a:t>
            </a:r>
            <a:endParaRPr lang="en-US" sz="1150" dirty="0"/>
          </a:p>
        </p:txBody>
      </p:sp>
      <p:sp>
        <p:nvSpPr>
          <p:cNvPr id="12" name="Text 6"/>
          <p:cNvSpPr/>
          <p:nvPr/>
        </p:nvSpPr>
        <p:spPr>
          <a:xfrm>
            <a:off x="4211315" y="3849663"/>
            <a:ext cx="4226570" cy="6891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law operates by </a:t>
            </a:r>
            <a:r>
              <a:rPr lang="en-US" sz="115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removing choice, in many instances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It silences adolescent voices in their own cases, substituting the State's narrative for the adolescent's lived experience.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3" y="1282824"/>
            <a:ext cx="2577703" cy="257770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498875" y="736029"/>
            <a:ext cx="1203573" cy="234479"/>
          </a:xfrm>
          <a:prstGeom prst="roundRect">
            <a:avLst>
              <a:gd name="adj" fmla="val 22111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Text 1"/>
          <p:cNvSpPr/>
          <p:nvPr/>
        </p:nvSpPr>
        <p:spPr>
          <a:xfrm>
            <a:off x="3591446" y="782315"/>
            <a:ext cx="1475631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CASE STUDY 1 — DELHI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3498875" y="1032197"/>
            <a:ext cx="5109790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Girl Who Wasn't Heard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3498875" y="1572146"/>
            <a:ext cx="5109790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17-year-old at the time of the 'incident' — now 18 — has maintained through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every stage of legal proceedings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: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730303" y="2378348"/>
            <a:ext cx="5335563" cy="246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"I chose this relationship and I want to marry him."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98875" y="2239491"/>
            <a:ext cx="19050" cy="524619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3498875" y="2937644"/>
            <a:ext cx="5109790" cy="1589336"/>
          </a:xfrm>
          <a:prstGeom prst="rect">
            <a:avLst/>
          </a:prstGeom>
          <a:noFill/>
          <a:ln/>
        </p:spPr>
        <p:txBody>
          <a:bodyPr wrap="square" lIns="0" tIns="61722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She has consistently stated she was not coerced or forced — she does not see herself as a victim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Years of court involvement disrupted her education and life while she gave unwavering testimony of consent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legal system imposed a "victim" identity directly against her stated wishes and self-understanding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0023" y="1268388"/>
            <a:ext cx="1490811" cy="234479"/>
          </a:xfrm>
          <a:prstGeom prst="roundRect">
            <a:avLst>
              <a:gd name="adj" fmla="val 22111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632594" y="1314673"/>
            <a:ext cx="1762869" cy="1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CASE STUDY 2 — RAJASTHAN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40023" y="1564556"/>
            <a:ext cx="5109790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law weaponised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0023" y="2104504"/>
            <a:ext cx="5109790" cy="1890192"/>
          </a:xfrm>
          <a:prstGeom prst="rect">
            <a:avLst/>
          </a:prstGeom>
          <a:noFill/>
          <a:ln/>
        </p:spPr>
        <p:txBody>
          <a:bodyPr wrap="square" lIns="0" tIns="61722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 15-year-old boy in a consensual relationship with his 14-year-old distant cousin was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detained for over 6 months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in an observation home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girl's family threatened his family and weaponized POCSO as a tool of coercion;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girl later died by suicide 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— reportedly under immense family pressure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Upon learning of her death, his first words were: </a:t>
            </a:r>
            <a:r>
              <a:rPr lang="en-US" sz="12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"Ab main jeeke kya karunga"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"What will I do with my life now?"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He now lives away from home, in ongoing fear of the girl's family</a:t>
            </a:r>
            <a:endParaRPr lang="en-US" sz="1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62" y="1282898"/>
            <a:ext cx="2577703" cy="25777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0023" y="562942"/>
            <a:ext cx="4634954" cy="343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Violation of Girls' Dignity: Imposed Victimhood</a:t>
            </a:r>
            <a:endParaRPr lang="en-US" sz="2150" dirty="0"/>
          </a:p>
        </p:txBody>
      </p:sp>
      <p:sp>
        <p:nvSpPr>
          <p:cNvPr id="4" name="Shape 1"/>
          <p:cNvSpPr/>
          <p:nvPr/>
        </p:nvSpPr>
        <p:spPr>
          <a:xfrm>
            <a:off x="540023" y="1090092"/>
            <a:ext cx="2256309" cy="1360736"/>
          </a:xfrm>
          <a:prstGeom prst="roundRect">
            <a:avLst>
              <a:gd name="adj" fmla="val 4242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682154" y="1232222"/>
            <a:ext cx="1972047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Erased Agency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82154" y="1477342"/>
            <a:ext cx="1972047" cy="831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Girls in consensual relationships are legally stripped of agency and recast as "victims" — a label they themselves reject.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2918668" y="1090092"/>
            <a:ext cx="2256309" cy="1360736"/>
          </a:xfrm>
          <a:prstGeom prst="roundRect">
            <a:avLst>
              <a:gd name="adj" fmla="val 4242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5"/>
          <p:cNvSpPr/>
          <p:nvPr/>
        </p:nvSpPr>
        <p:spPr>
          <a:xfrm>
            <a:off x="3060799" y="1232222"/>
            <a:ext cx="1972047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Burdensome Proceedings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060799" y="1477342"/>
            <a:ext cx="1972047" cy="831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Court processes force girls to repeatedly defend relationships they chose, treating their own testimony as legally irrelevant.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40023" y="2573164"/>
            <a:ext cx="4634954" cy="945059"/>
          </a:xfrm>
          <a:prstGeom prst="roundRect">
            <a:avLst>
              <a:gd name="adj" fmla="val 610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682154" y="2715295"/>
            <a:ext cx="4350693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Family Weaponization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82154" y="2960415"/>
            <a:ext cx="4350693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Criminalizing the boy makes dialogue impossible and amplifies family pressure, trapping girls between law and kin.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40023" y="3655888"/>
            <a:ext cx="4634954" cy="924595"/>
          </a:xfrm>
          <a:prstGeom prst="roundRect">
            <a:avLst>
              <a:gd name="adj" fmla="val 6243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91" y="3830389"/>
            <a:ext cx="171748" cy="13736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86507" y="3812530"/>
            <a:ext cx="4051102" cy="62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Supporting the child does not mean deciding what the "right" outcome should be. It means listening to their views, understanding them —</a:t>
            </a:r>
            <a:r>
              <a:rPr lang="en-US" sz="1050" b="1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without allowing assumptions to replace their voice.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49461"/>
            <a:ext cx="8063954" cy="379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Violation of Boys' Dignity: Criminalization Without Proportionality</a:t>
            </a:r>
            <a:endParaRPr lang="en-US" sz="2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3" y="1221507"/>
            <a:ext cx="1604218" cy="33043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8204" y="1323603"/>
            <a:ext cx="227781" cy="28478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10952" y="1845692"/>
            <a:ext cx="1262360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No Distinction in Law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710952" y="2185020"/>
            <a:ext cx="1262360" cy="1928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POCSO makes no distinction between predatory abuse and consensual adolescent relationships — a 15-year-old in love is prosecuted identically to a predator.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3739" y="1221507"/>
            <a:ext cx="1604293" cy="33043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81995" y="1323603"/>
            <a:ext cx="227781" cy="28478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2464668" y="1845692"/>
            <a:ext cx="1262435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Institutional Detention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2464668" y="2185020"/>
            <a:ext cx="1262435" cy="1928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Six or more months in observation homes for consensual acts — combined with harsh bail conditions and financial burdens on families unable to arrange sureties.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7530" y="1221507"/>
            <a:ext cx="1604293" cy="33043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735785" y="1323603"/>
            <a:ext cx="227781" cy="28478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4218459" y="1845692"/>
            <a:ext cx="1262435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Lifelong Consequences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4218459" y="2185020"/>
            <a:ext cx="1262435" cy="2169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Criminal records (for 16+), social stigma, displacement from home, and psychological trauma — all for a relationships seen as part of teenage development.</a:t>
            </a:r>
            <a:endParaRPr lang="en-US" sz="11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167" y="1582936"/>
            <a:ext cx="2581498" cy="25814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37406"/>
            <a:ext cx="8063954" cy="331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Girl Who Wasn't Heard — A Timeline of Silencing</a:t>
            </a:r>
            <a:endParaRPr lang="en-US" sz="2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3" y="1307232"/>
            <a:ext cx="3031406" cy="303140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47061" y="1067991"/>
            <a:ext cx="14288" cy="35098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>
            <a:off x="5721511" y="1209973"/>
            <a:ext cx="397818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Shape 3"/>
          <p:cNvSpPr/>
          <p:nvPr/>
        </p:nvSpPr>
        <p:spPr>
          <a:xfrm>
            <a:off x="6105041" y="1067991"/>
            <a:ext cx="298326" cy="298326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Text 4"/>
          <p:cNvSpPr/>
          <p:nvPr/>
        </p:nvSpPr>
        <p:spPr>
          <a:xfrm>
            <a:off x="6174618" y="1117662"/>
            <a:ext cx="159097" cy="19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3899743" y="1113532"/>
            <a:ext cx="1691432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FIR Registered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899743" y="1393180"/>
            <a:ext cx="1691432" cy="788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Survivor is 17 years old. Immediately labeled "victim" under POCSO despite stating consent from day one.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389080" y="1968252"/>
            <a:ext cx="397818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6105041" y="1826270"/>
            <a:ext cx="298326" cy="298326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9"/>
          <p:cNvSpPr/>
          <p:nvPr/>
        </p:nvSpPr>
        <p:spPr>
          <a:xfrm>
            <a:off x="6174618" y="1875941"/>
            <a:ext cx="159097" cy="19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6917234" y="1871811"/>
            <a:ext cx="1691432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Early Proceedings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917234" y="2151459"/>
            <a:ext cx="1691432" cy="788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Survivor repeatedly asserts: "I chose this relationship. I want to marry him." Her testimony is consistent across all legal stages.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721511" y="2639169"/>
            <a:ext cx="397818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Shape 13"/>
          <p:cNvSpPr/>
          <p:nvPr/>
        </p:nvSpPr>
        <p:spPr>
          <a:xfrm>
            <a:off x="6105041" y="2497187"/>
            <a:ext cx="298326" cy="298326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4"/>
          <p:cNvSpPr/>
          <p:nvPr/>
        </p:nvSpPr>
        <p:spPr>
          <a:xfrm>
            <a:off x="6174618" y="2546858"/>
            <a:ext cx="159097" cy="19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3899743" y="2542729"/>
            <a:ext cx="1691432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Years Pass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3899743" y="2822377"/>
            <a:ext cx="1691432" cy="9859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Court proceedings continue. Survivor relocates to Mumbai for work/education. Her parents move to their village. The case remains unresolved.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389080" y="3408685"/>
            <a:ext cx="397818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Shape 18"/>
          <p:cNvSpPr/>
          <p:nvPr/>
        </p:nvSpPr>
        <p:spPr>
          <a:xfrm>
            <a:off x="6105041" y="3266703"/>
            <a:ext cx="298326" cy="298326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Text 19"/>
          <p:cNvSpPr/>
          <p:nvPr/>
        </p:nvSpPr>
        <p:spPr>
          <a:xfrm>
            <a:off x="6174618" y="3316374"/>
            <a:ext cx="159097" cy="19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6917234" y="3312244"/>
            <a:ext cx="1691432" cy="1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Present Day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917234" y="3591892"/>
            <a:ext cx="1691432" cy="9859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Survivor is now 18. Still asserting consent. Still fighting to have the case quashed. The legal system continues to impose "victim" identity against her stated wishes.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3" y="1282898"/>
            <a:ext cx="2577703" cy="257770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98875" y="697037"/>
            <a:ext cx="5109790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Family Pressure and Caste Dynamics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498875" y="1236985"/>
            <a:ext cx="5109790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POCSO, as applied, becomes a powerful instrument of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family and community control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not child protection.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3498875" y="1869653"/>
            <a:ext cx="5109790" cy="1535385"/>
          </a:xfrm>
          <a:prstGeom prst="rect">
            <a:avLst/>
          </a:prstGeom>
          <a:noFill/>
          <a:ln/>
        </p:spPr>
        <p:txBody>
          <a:bodyPr wrap="square" lIns="0" tIns="61722" rIns="0" bIns="0" rtlCol="0" anchor="t">
            <a:normAutofit/>
          </a:bodyPr>
          <a:lstStyle/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Delhi case: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The survivor's parents oppose the marriage on grounds of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caste difference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the accused belongs to a lower caste. They support quashing the case only to end the financial and time burden of proceedings, not to honor their daughter's wishes.</a:t>
            </a:r>
            <a:endParaRPr lang="en-US" sz="1200" dirty="0"/>
          </a:p>
          <a:p>
            <a:pPr marL="243840" indent="-243840" algn="l">
              <a:lnSpc>
                <a:spcPct val="133000"/>
              </a:lnSpc>
              <a:buSzPct val="100000"/>
              <a:buChar char="•"/>
            </a:pP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Rajasthan case: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The girl's family weaponized POCSO to threaten and destabilize the boy's family. The girl — who loved him — died by suicide due to the stigma and her family's hostility. She was already facing violence at her home, before she left home. 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3498875" y="3578572"/>
            <a:ext cx="5109790" cy="848618"/>
          </a:xfrm>
          <a:prstGeom prst="roundRect">
            <a:avLst>
              <a:gd name="adj" fmla="val 7637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135" y="3812604"/>
            <a:ext cx="192881" cy="1542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000277" y="3755975"/>
            <a:ext cx="4454128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When families can weaponize POCSO to enforce social norms and honor codes, the Act ceases to be a shield for children — it becomes a sword against them.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69023" y="547390"/>
            <a:ext cx="4634954" cy="343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Disconnect: Legal Identity vs. Lived Reality</a:t>
            </a:r>
            <a:endParaRPr lang="en-US" sz="2150" dirty="0"/>
          </a:p>
        </p:txBody>
      </p:sp>
      <p:sp>
        <p:nvSpPr>
          <p:cNvPr id="4" name="Shape 1"/>
          <p:cNvSpPr/>
          <p:nvPr/>
        </p:nvSpPr>
        <p:spPr>
          <a:xfrm>
            <a:off x="3969023" y="1074539"/>
            <a:ext cx="4634954" cy="1111151"/>
          </a:xfrm>
          <a:prstGeom prst="roundRect">
            <a:avLst>
              <a:gd name="adj" fmla="val 5195"/>
            </a:avLst>
          </a:prstGeom>
          <a:solidFill>
            <a:srgbClr val="F7F7F7"/>
          </a:solidFill>
          <a:ln w="190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622" y="1011138"/>
            <a:ext cx="164902" cy="16490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476" y="2084189"/>
            <a:ext cx="164902" cy="16490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194200" y="1299716"/>
            <a:ext cx="4184600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Delhi Survivor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4194200" y="1544836"/>
            <a:ext cx="4184600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"This was consensual. I want to marry him." — Repeated across </a:t>
            </a:r>
            <a:r>
              <a:rPr lang="en-US" sz="105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every stage</a:t>
            </a: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of legal proceedings. The law calls her a victim. She refuses that identity.</a:t>
            </a:r>
            <a:endParaRPr lang="en-US" sz="1050" dirty="0"/>
          </a:p>
        </p:txBody>
      </p:sp>
      <p:sp>
        <p:nvSpPr>
          <p:cNvPr id="9" name="Shape 4"/>
          <p:cNvSpPr/>
          <p:nvPr/>
        </p:nvSpPr>
        <p:spPr>
          <a:xfrm>
            <a:off x="3969023" y="2308027"/>
            <a:ext cx="4634954" cy="1318989"/>
          </a:xfrm>
          <a:prstGeom prst="roundRect">
            <a:avLst>
              <a:gd name="adj" fmla="val 4376"/>
            </a:avLst>
          </a:prstGeom>
          <a:solidFill>
            <a:srgbClr val="F7F7F7"/>
          </a:solidFill>
          <a:ln w="190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622" y="2244626"/>
            <a:ext cx="164902" cy="16490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2476" y="3525515"/>
            <a:ext cx="164902" cy="16490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194200" y="2533204"/>
            <a:ext cx="4184600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Rajasthan Boy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4194200" y="2778323"/>
            <a:ext cx="4184600" cy="62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"Ab main jeeke kya karunga."</a:t>
            </a: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— "What will I do with my life now?" His first words upon learning of her death, after months detained in an observation home, unaware she was gone.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3969023" y="3764682"/>
            <a:ext cx="4634954" cy="831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These are not unique cases. They are evidence of a structural failure: the law imposes narratives that </a:t>
            </a:r>
            <a:r>
              <a:rPr lang="en-US" sz="105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directly contradict adolescents' own understanding</a:t>
            </a: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of their relationships, their agency, and their dignity. The legal identity and the lived reality are irreconcilably at odds.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657448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Toward Justice: Recognizing Adolescent Autonomy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0023" y="1351731"/>
            <a:ext cx="8063954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cases before us demand not sympathy — they demand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structural reform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The following are specific, actionable steps for courts and legislators: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0023" y="2019077"/>
            <a:ext cx="347142" cy="347142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3"/>
          <p:cNvSpPr/>
          <p:nvPr/>
        </p:nvSpPr>
        <p:spPr>
          <a:xfrm>
            <a:off x="620985" y="2076896"/>
            <a:ext cx="185142" cy="2314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41425" y="2072060"/>
            <a:ext cx="343413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Differentiate in Law and Practice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41425" y="2357512"/>
            <a:ext cx="343413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Establish a clear legal distinction between predatory abuse and consensual adolescent relationships. Treating them identically is neither just nor evidence-based.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8441" y="2019077"/>
            <a:ext cx="347142" cy="347142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4749403" y="2076896"/>
            <a:ext cx="185142" cy="2314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5169843" y="2072060"/>
            <a:ext cx="343413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Revise the Age of Consent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169843" y="2357512"/>
            <a:ext cx="343413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Lower the age of consent to 16 with </a:t>
            </a:r>
            <a:r>
              <a:rPr lang="en-US" sz="12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graduated protections and safeguards</a:t>
            </a: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recognizing that 16- and 17-year-olds possess meaningful capacity for informed decision-making.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0023" y="3406825"/>
            <a:ext cx="347142" cy="347142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1"/>
          <p:cNvSpPr/>
          <p:nvPr/>
        </p:nvSpPr>
        <p:spPr>
          <a:xfrm>
            <a:off x="620985" y="3464644"/>
            <a:ext cx="185142" cy="2314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1041425" y="3459807"/>
            <a:ext cx="343413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Require Evidence of Coercion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41425" y="3745260"/>
            <a:ext cx="343413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Criminal prosecution should require demonstrated coercion, exploitation, or power imbalance — not merely an age difference between consenting adolescents.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668441" y="3406825"/>
            <a:ext cx="347142" cy="347142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9525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5"/>
          <p:cNvSpPr/>
          <p:nvPr/>
        </p:nvSpPr>
        <p:spPr>
          <a:xfrm>
            <a:off x="4749403" y="3464644"/>
            <a:ext cx="185142" cy="2314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169843" y="3459807"/>
            <a:ext cx="343413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Centre Adolescent Voices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69843" y="3745260"/>
            <a:ext cx="343413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Establish expedited, adolescent-centered court processes. The survivor's testimony of consent must carry legal weight. Silence her voice, and the law itself becomes the abuser.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38671"/>
            <a:ext cx="8063954" cy="3074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Boy Trapped by Law — A Timeline of Institutional Harm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3" y="1276052"/>
            <a:ext cx="3045619" cy="304561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42298" y="1003250"/>
            <a:ext cx="14288" cy="3591297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>
            <a:off x="5756560" y="1134368"/>
            <a:ext cx="368871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Shape 3"/>
          <p:cNvSpPr/>
          <p:nvPr/>
        </p:nvSpPr>
        <p:spPr>
          <a:xfrm>
            <a:off x="6111143" y="1003250"/>
            <a:ext cx="276597" cy="276597"/>
          </a:xfrm>
          <a:prstGeom prst="roundRect">
            <a:avLst>
              <a:gd name="adj" fmla="val 18671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7" name="Text 4"/>
          <p:cNvSpPr/>
          <p:nvPr/>
        </p:nvSpPr>
        <p:spPr>
          <a:xfrm>
            <a:off x="6175660" y="1049313"/>
            <a:ext cx="147489" cy="1843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3890293" y="1045518"/>
            <a:ext cx="1744340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Apprehended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3890293" y="1297112"/>
            <a:ext cx="1744340" cy="883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26 July 2025: 15-year-old boy detained for consensual relationship with 14-year-old cousin. Girl's family weaponizes POCSO; threatens his family.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6373453" y="1822103"/>
            <a:ext cx="368871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6111143" y="1690985"/>
            <a:ext cx="276597" cy="276597"/>
          </a:xfrm>
          <a:prstGeom prst="roundRect">
            <a:avLst>
              <a:gd name="adj" fmla="val 18671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9"/>
          <p:cNvSpPr/>
          <p:nvPr/>
        </p:nvSpPr>
        <p:spPr>
          <a:xfrm>
            <a:off x="6175660" y="1737047"/>
            <a:ext cx="147489" cy="1843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864251" y="1733252"/>
            <a:ext cx="1744414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 Observation Home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864251" y="1984846"/>
            <a:ext cx="1744414" cy="883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Months pass. Boy remains detained. Mother struggles to arrange bail sureties of ₹50,000 each and ₹1,00,000 bond. Boy is unaware of what is happening to the girl.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756560" y="2508647"/>
            <a:ext cx="368871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Shape 13"/>
          <p:cNvSpPr/>
          <p:nvPr/>
        </p:nvSpPr>
        <p:spPr>
          <a:xfrm>
            <a:off x="6111143" y="2377529"/>
            <a:ext cx="276597" cy="276597"/>
          </a:xfrm>
          <a:prstGeom prst="roundRect">
            <a:avLst>
              <a:gd name="adj" fmla="val 18671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4"/>
          <p:cNvSpPr/>
          <p:nvPr/>
        </p:nvSpPr>
        <p:spPr>
          <a:xfrm>
            <a:off x="6175660" y="2423592"/>
            <a:ext cx="147489" cy="1843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3890293" y="2419796"/>
            <a:ext cx="1744340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Bail Granted — But Trapped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3890293" y="2671390"/>
            <a:ext cx="1744340" cy="7066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21 January 2026: Bail granted, but mother cannot arrange sureties. Boy remains in observation home despite bail approval.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6373453" y="3195191"/>
            <a:ext cx="368871" cy="14288"/>
          </a:xfrm>
          <a:prstGeom prst="roundRect">
            <a:avLst>
              <a:gd name="adj" fmla="val 49998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Shape 18"/>
          <p:cNvSpPr/>
          <p:nvPr/>
        </p:nvSpPr>
        <p:spPr>
          <a:xfrm>
            <a:off x="6111143" y="3064073"/>
            <a:ext cx="276597" cy="276597"/>
          </a:xfrm>
          <a:prstGeom prst="roundRect">
            <a:avLst>
              <a:gd name="adj" fmla="val 18671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2" name="Text 19"/>
          <p:cNvSpPr/>
          <p:nvPr/>
        </p:nvSpPr>
        <p:spPr>
          <a:xfrm>
            <a:off x="6175660" y="3110136"/>
            <a:ext cx="147489" cy="1843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6864251" y="3106341"/>
            <a:ext cx="1744414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Released — Too Late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6864251" y="3357935"/>
            <a:ext cx="1744414" cy="1236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6-7 February 2026: Sureties finally arranged. Boy released after 6+ months. Mother tells him the girl died by suicide under family pressure. His first words: "Ab main jeeke kya karunga" — "What will I do with my life now?"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27955"/>
            <a:ext cx="8063954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Age-of-Consent Gap: Law vs. Development</a:t>
            </a:r>
            <a:endParaRPr lang="en-US" sz="1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23" y="734392"/>
            <a:ext cx="3934941" cy="39349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73798" y="2307431"/>
            <a:ext cx="3934941" cy="99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Developmental Reality</a:t>
            </a:r>
            <a:endParaRPr lang="en-US" sz="600" dirty="0"/>
          </a:p>
        </p:txBody>
      </p:sp>
      <p:sp>
        <p:nvSpPr>
          <p:cNvPr id="5" name="Text 2"/>
          <p:cNvSpPr/>
          <p:nvPr/>
        </p:nvSpPr>
        <p:spPr>
          <a:xfrm>
            <a:off x="4673798" y="2447851"/>
            <a:ext cx="3934941" cy="652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1000"/>
              </a:lnSpc>
              <a:spcAft>
                <a:spcPts val="250"/>
              </a:spcAft>
              <a:buNone/>
            </a:pP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Neuroscience consistently demonstrates that adolescents aged 16–17 possess </a:t>
            </a:r>
            <a:r>
              <a:rPr lang="en-US" sz="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substantial decision-making capacity</a:t>
            </a: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in relational contexts — capacity that is categorically ignored by Indian law.</a:t>
            </a:r>
            <a:endParaRPr lang="en-US" sz="600" dirty="0"/>
          </a:p>
          <a:p>
            <a:pPr marL="0" indent="0" algn="l">
              <a:lnSpc>
                <a:spcPct val="101000"/>
              </a:lnSpc>
              <a:spcAft>
                <a:spcPts val="250"/>
              </a:spcAft>
              <a:buNone/>
            </a:pP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India's age of consent at 18 is among the </a:t>
            </a:r>
            <a:r>
              <a:rPr lang="en-US" sz="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highest in the world</a:t>
            </a: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 Most democracies — including those with robust child protection frameworks — recognize the capacity of 16- and 17-year-olds to consent.</a:t>
            </a:r>
            <a:endParaRPr lang="en-US" sz="600" dirty="0"/>
          </a:p>
          <a:p>
            <a:pPr marL="0" indent="0" algn="l">
              <a:lnSpc>
                <a:spcPct val="101000"/>
              </a:lnSpc>
              <a:buNone/>
            </a:pP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The most troubling consequence: POCSO treats a </a:t>
            </a:r>
            <a:r>
              <a:rPr lang="en-US" sz="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17-year-old in a chosen relationship</a:t>
            </a: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and a </a:t>
            </a:r>
            <a:r>
              <a:rPr lang="en-US" sz="60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7-year-old abuse victim</a:t>
            </a:r>
            <a:r>
              <a:rPr lang="en-US" sz="6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identically — both "children" incapable of consent in the eyes of the law.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38596"/>
            <a:ext cx="8063954" cy="343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Systemic Failures: Court Delays and Institutional Harm</a:t>
            </a:r>
            <a:endParaRPr lang="en-US" sz="2150" dirty="0"/>
          </a:p>
        </p:txBody>
      </p:sp>
      <p:sp>
        <p:nvSpPr>
          <p:cNvPr id="3" name="Shape 1"/>
          <p:cNvSpPr/>
          <p:nvPr/>
        </p:nvSpPr>
        <p:spPr>
          <a:xfrm>
            <a:off x="4562475" y="1026914"/>
            <a:ext cx="19050" cy="3332411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4024201" y="1171947"/>
            <a:ext cx="412254" cy="19050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4417405" y="1026914"/>
            <a:ext cx="309190" cy="309190"/>
          </a:xfrm>
          <a:prstGeom prst="roundRect">
            <a:avLst>
              <a:gd name="adj" fmla="val 1866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4489512" y="1078409"/>
            <a:ext cx="1649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40023" y="1074093"/>
            <a:ext cx="3344838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Delhi Case Begins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40023" y="1319213"/>
            <a:ext cx="3344838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FIR registered; 17-year-old survivor immediately labeled "victim" despite stating consent from day one.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707545" y="1966392"/>
            <a:ext cx="412254" cy="19050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Shape 8"/>
          <p:cNvSpPr/>
          <p:nvPr/>
        </p:nvSpPr>
        <p:spPr>
          <a:xfrm>
            <a:off x="4417405" y="1821359"/>
            <a:ext cx="309190" cy="309190"/>
          </a:xfrm>
          <a:prstGeom prst="roundRect">
            <a:avLst>
              <a:gd name="adj" fmla="val 1866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/>
          <p:nvPr/>
        </p:nvSpPr>
        <p:spPr>
          <a:xfrm>
            <a:off x="4489512" y="1872853"/>
            <a:ext cx="1649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259139" y="1868537"/>
            <a:ext cx="3344838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Years of Proceedings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259139" y="2113657"/>
            <a:ext cx="3344838" cy="62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Survivor repeatedly asserts consent at every legal stage. Case continues. She relocates to Mumbai; parents move to their village. Proceedings remain burdensome and unresolved.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024201" y="2662014"/>
            <a:ext cx="412254" cy="19050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4417405" y="2516981"/>
            <a:ext cx="309190" cy="309190"/>
          </a:xfrm>
          <a:prstGeom prst="roundRect">
            <a:avLst>
              <a:gd name="adj" fmla="val 1866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4489512" y="2568476"/>
            <a:ext cx="1649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40023" y="2564160"/>
            <a:ext cx="3344838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Rajasthan: Detained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40023" y="2809280"/>
            <a:ext cx="3344838" cy="62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15-year-old boy apprehended and placed in observation home on 26 July 2025. Bail granted 21 January 2026 — but mother cannot arrange sureties of ₹1,00,000.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707545" y="3357711"/>
            <a:ext cx="412254" cy="19050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0" name="Shape 18"/>
          <p:cNvSpPr/>
          <p:nvPr/>
        </p:nvSpPr>
        <p:spPr>
          <a:xfrm>
            <a:off x="4417405" y="3212678"/>
            <a:ext cx="309190" cy="309190"/>
          </a:xfrm>
          <a:prstGeom prst="roundRect">
            <a:avLst>
              <a:gd name="adj" fmla="val 18668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 19"/>
          <p:cNvSpPr/>
          <p:nvPr/>
        </p:nvSpPr>
        <p:spPr>
          <a:xfrm>
            <a:off x="4489512" y="3264173"/>
            <a:ext cx="164902" cy="20612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259139" y="3259857"/>
            <a:ext cx="3344838" cy="171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Released — Months Later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259139" y="3504977"/>
            <a:ext cx="3344838" cy="415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Sureties finally arranged 6 February. Boy released 7 February 2026 — over six months after detention for a consensual relationship.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40023" y="4496991"/>
            <a:ext cx="8521154" cy="207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 both cases, prolonged legal process </a:t>
            </a:r>
            <a:r>
              <a:rPr lang="en-US" sz="1050" b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traumatized families</a:t>
            </a:r>
            <a:r>
              <a:rPr lang="en-US" sz="10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and prevented the resolution that all parties — including the adolescents themselves — sought.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1508</Words>
  <Application>Microsoft Office PowerPoint</Application>
  <PresentationFormat>On-screen Show (16:9)</PresentationFormat>
  <Paragraphs>123</Paragraphs>
  <Slides>13</Slides>
  <Notes>13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Patrick 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CSJ</dc:creator>
  <cp:lastModifiedBy>Nimisha Srivastava</cp:lastModifiedBy>
  <cp:revision>2</cp:revision>
  <dcterms:created xsi:type="dcterms:W3CDTF">2026-08-12T18:35:21Z</dcterms:created>
  <dcterms:modified xsi:type="dcterms:W3CDTF">2026-08-12T18:39:22Z</dcterms:modified>
</cp:coreProperties>
</file>